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92" r:id="rId2"/>
  </p:sldMasterIdLst>
  <p:notesMasterIdLst>
    <p:notesMasterId r:id="rId12"/>
  </p:notesMasterIdLst>
  <p:handoutMasterIdLst>
    <p:handoutMasterId r:id="rId13"/>
  </p:handoutMasterIdLst>
  <p:sldIdLst>
    <p:sldId id="349" r:id="rId3"/>
    <p:sldId id="458" r:id="rId4"/>
    <p:sldId id="452" r:id="rId5"/>
    <p:sldId id="459" r:id="rId6"/>
    <p:sldId id="453" r:id="rId7"/>
    <p:sldId id="455" r:id="rId8"/>
    <p:sldId id="460" r:id="rId9"/>
    <p:sldId id="454" r:id="rId10"/>
    <p:sldId id="456" r:id="rId11"/>
  </p:sldIdLst>
  <p:sldSz cx="9144000" cy="6858000" type="screen4x3"/>
  <p:notesSz cx="6797675" cy="9926638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008"/>
    <a:srgbClr val="217D05"/>
    <a:srgbClr val="0060A8"/>
    <a:srgbClr val="CBFCBC"/>
    <a:srgbClr val="FBBF7D"/>
    <a:srgbClr val="217D34"/>
    <a:srgbClr val="DDDFD9"/>
    <a:srgbClr val="B2ECBD"/>
    <a:srgbClr val="D7F5DD"/>
    <a:srgbClr val="3EE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4943" autoAdjust="0"/>
    <p:restoredTop sz="65542" autoAdjust="0"/>
  </p:normalViewPr>
  <p:slideViewPr>
    <p:cSldViewPr>
      <p:cViewPr>
        <p:scale>
          <a:sx n="75" d="100"/>
          <a:sy n="75" d="100"/>
        </p:scale>
        <p:origin x="-2580" y="-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24" tIns="45712" rIns="91424" bIns="45712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49690" y="0"/>
            <a:ext cx="2946400" cy="496888"/>
          </a:xfrm>
          <a:prstGeom prst="rect">
            <a:avLst/>
          </a:prstGeom>
        </p:spPr>
        <p:txBody>
          <a:bodyPr vert="horz" lIns="91424" tIns="45712" rIns="91424" bIns="45712" rtlCol="0"/>
          <a:lstStyle>
            <a:lvl1pPr algn="r">
              <a:defRPr sz="1200"/>
            </a:lvl1pPr>
          </a:lstStyle>
          <a:p>
            <a:fld id="{A6601490-4EF1-421B-AF1E-2C76E935AF47}" type="datetimeFigureOut">
              <a:rPr lang="fr-FR" smtClean="0"/>
              <a:t>07/03/2019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428165"/>
            <a:ext cx="2946400" cy="496887"/>
          </a:xfrm>
          <a:prstGeom prst="rect">
            <a:avLst/>
          </a:prstGeom>
        </p:spPr>
        <p:txBody>
          <a:bodyPr vert="horz" lIns="91424" tIns="45712" rIns="91424" bIns="45712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49690" y="9428165"/>
            <a:ext cx="2946400" cy="496887"/>
          </a:xfrm>
          <a:prstGeom prst="rect">
            <a:avLst/>
          </a:prstGeom>
        </p:spPr>
        <p:txBody>
          <a:bodyPr vert="horz" lIns="91424" tIns="45712" rIns="91424" bIns="45712" rtlCol="0" anchor="b"/>
          <a:lstStyle>
            <a:lvl1pPr algn="r">
              <a:defRPr sz="1200"/>
            </a:lvl1pPr>
          </a:lstStyle>
          <a:p>
            <a:fld id="{440A3657-DD3D-476B-9B7D-2B53EC52ADF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9069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4" y="3"/>
            <a:ext cx="2945659" cy="496332"/>
          </a:xfrm>
          <a:prstGeom prst="rect">
            <a:avLst/>
          </a:prstGeom>
        </p:spPr>
        <p:txBody>
          <a:bodyPr vert="horz" lIns="91417" tIns="45708" rIns="91417" bIns="45708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50447" y="3"/>
            <a:ext cx="2945659" cy="496332"/>
          </a:xfrm>
          <a:prstGeom prst="rect">
            <a:avLst/>
          </a:prstGeom>
        </p:spPr>
        <p:txBody>
          <a:bodyPr vert="horz" lIns="91417" tIns="45708" rIns="91417" bIns="45708" rtlCol="0"/>
          <a:lstStyle>
            <a:lvl1pPr algn="r">
              <a:defRPr sz="1200"/>
            </a:lvl1pPr>
          </a:lstStyle>
          <a:p>
            <a:fld id="{A5DC7679-0109-4931-9645-A5564C555B4D}" type="datetimeFigureOut">
              <a:rPr lang="fr-FR" smtClean="0"/>
              <a:t>07/03/2019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17" tIns="45708" rIns="91417" bIns="45708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79768" y="4715157"/>
            <a:ext cx="5438140" cy="4466987"/>
          </a:xfrm>
          <a:prstGeom prst="rect">
            <a:avLst/>
          </a:prstGeom>
        </p:spPr>
        <p:txBody>
          <a:bodyPr vert="horz" lIns="91417" tIns="45708" rIns="91417" bIns="45708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4" y="9428586"/>
            <a:ext cx="2945659" cy="496332"/>
          </a:xfrm>
          <a:prstGeom prst="rect">
            <a:avLst/>
          </a:prstGeom>
        </p:spPr>
        <p:txBody>
          <a:bodyPr vert="horz" lIns="91417" tIns="45708" rIns="91417" bIns="45708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50447" y="9428586"/>
            <a:ext cx="2945659" cy="496332"/>
          </a:xfrm>
          <a:prstGeom prst="rect">
            <a:avLst/>
          </a:prstGeom>
        </p:spPr>
        <p:txBody>
          <a:bodyPr vert="horz" lIns="91417" tIns="45708" rIns="91417" bIns="45708" rtlCol="0" anchor="b"/>
          <a:lstStyle>
            <a:lvl1pPr algn="r">
              <a:defRPr sz="1200"/>
            </a:lvl1pPr>
          </a:lstStyle>
          <a:p>
            <a:fld id="{9C729FDB-6D2C-4FC8-B3F9-51B9F6BAB89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9035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fr-FR" sz="1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729FDB-6D2C-4FC8-B3F9-51B9F6BAB890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4154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Pour commencer, quelques données de cadrage sur la part des Français qui déménagent, sur leur profil, et sur l’évolution globale de cette mobilité.</a:t>
            </a:r>
          </a:p>
          <a:p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1ere idée reçue : « les Français sont peu mobiles » 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faux, ils déménagent plutôt plus que la moyenne €</a:t>
            </a:r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729FDB-6D2C-4FC8-B3F9-51B9F6BAB890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833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fr-FR" sz="1100" baseline="300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caractéristique de la mobilité : près des ¾ des déménagements s’inscrivent dans un périmètre local (le département).</a:t>
            </a: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Seuls 29 % des Français qui déménagent changent de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dép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, et 14 % de région.</a:t>
            </a:r>
          </a:p>
          <a:p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Mais des chiffres variables selon le cycle de vie et la catégorie sociale : </a:t>
            </a: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- c’est entre 20 et 25 ans que les individus bougent le plus (fréquence et distance) ; c’est entre 40 et 55 ans que les déménagement sont les plus locaux</a:t>
            </a:r>
          </a:p>
          <a:p>
            <a:pPr marL="171436" indent="-171436">
              <a:buFontTx/>
              <a:buChar char="-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Certaines catégories de pop (par ex ouvriers et employés) se distinguent des autres en déménageant plus souvent à proximité =/= les cadres</a:t>
            </a:r>
          </a:p>
          <a:p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 Le rapport à la mobilité est très différencié selon le profil des individus</a:t>
            </a:r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729FDB-6D2C-4FC8-B3F9-51B9F6BAB890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833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La préférence pour l’ancrage local à tendance à se renforcer : récente baisse de la mobilité résidentielle, qui est en fait de deux formes :</a:t>
            </a:r>
          </a:p>
          <a:p>
            <a:pPr marL="171436" indent="-171436">
              <a:buFontTx/>
              <a:buChar char="-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Une baisse tendancielle des déménagements lointains depuis début 2000s</a:t>
            </a:r>
          </a:p>
          <a:p>
            <a:pPr marL="171436" indent="-171436">
              <a:buFontTx/>
              <a:buChar char="-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Une baisse plus accusée avec la crise de 2008.</a:t>
            </a:r>
          </a:p>
          <a:p>
            <a:pPr marL="171436" indent="-171436">
              <a:buFontTx/>
              <a:buChar char="-"/>
            </a:pPr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Hypothèse : haut niveau de chômage, freins liés au logement,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biactivité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 Un phénomène dont l’explication doit être approfondie.</a:t>
            </a:r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729FDB-6D2C-4FC8-B3F9-51B9F6BAB890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8337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Le cœur du rapport : ces mobilités ont un impact territorial fort 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l’étude des soldes migratoires montre 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une profonde reconfiguration des dynamiques territoriales au cours du demi-siècle </a:t>
            </a:r>
            <a:r>
              <a:rPr lang="fr-FR" sz="1000">
                <a:latin typeface="Arial" panose="020B0604020202020204" pitchFamily="34" charset="0"/>
                <a:cs typeface="Arial" panose="020B0604020202020204" pitchFamily="34" charset="0"/>
              </a:rPr>
              <a:t>dernier </a:t>
            </a:r>
            <a:r>
              <a:rPr lang="fr-FR" sz="100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fr-FR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26">
              <a:defRPr/>
            </a:pP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Alors qu’il y a 50 ans la France était plutôt marquée par des mouvements migratoires 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</a:rPr>
              <a:t>rural 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</a:rPr>
              <a:t>grandes agglos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1000" dirty="0" err="1">
                <a:latin typeface="Arial" panose="020B0604020202020204" pitchFamily="34" charset="0"/>
                <a:cs typeface="Arial" panose="020B0604020202020204" pitchFamily="34" charset="0"/>
              </a:rPr>
              <a:t>ajd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 trait saillant = contraste 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</a:rPr>
              <a:t>entre régions S/W en forte croissance migratoire et régions du NE + Dom en déficit</a:t>
            </a:r>
          </a:p>
          <a:p>
            <a:pPr defTabSz="914326">
              <a:defRPr/>
            </a:pPr>
            <a:endParaRPr lang="fr-FR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26">
              <a:defRPr/>
            </a:pPr>
            <a:r>
              <a:rPr lang="fr-FR" sz="1000" u="sng" dirty="0">
                <a:latin typeface="Arial" panose="020B0604020202020204" pitchFamily="34" charset="0"/>
                <a:cs typeface="Arial" panose="020B0604020202020204" pitchFamily="34" charset="0"/>
              </a:rPr>
              <a:t>S/W en forte croissance migratoire : </a:t>
            </a:r>
          </a:p>
          <a:p>
            <a:pPr defTabSz="914326">
              <a:defRPr/>
            </a:pP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Forte augmentation 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de la croissance migratoire à l’Ouest : au jeu des mobilités résidentielles…</a:t>
            </a:r>
          </a:p>
          <a:p>
            <a:pPr defTabSz="914326">
              <a:defRPr/>
            </a:pP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</a:rPr>
              <a:t>Au jeu des mob </a:t>
            </a:r>
            <a:r>
              <a:rPr lang="fr-FR" sz="1000" b="1" dirty="0" err="1">
                <a:latin typeface="Arial" panose="020B0604020202020204" pitchFamily="34" charset="0"/>
                <a:cs typeface="Arial" panose="020B0604020202020204" pitchFamily="34" charset="0"/>
              </a:rPr>
              <a:t>résid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</a:rPr>
              <a:t>, NA gagne aujourd’hui 4 fois plus d’habitants  par an qu’il y a 50 ans / PDL et Br 3 fois plus / </a:t>
            </a:r>
            <a:r>
              <a:rPr lang="fr-FR" sz="1000" b="1" dirty="0" err="1">
                <a:latin typeface="Arial" panose="020B0604020202020204" pitchFamily="34" charset="0"/>
                <a:cs typeface="Arial" panose="020B0604020202020204" pitchFamily="34" charset="0"/>
              </a:rPr>
              <a:t>Occ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</a:rPr>
              <a:t> 2 fois plus</a:t>
            </a:r>
            <a:endParaRPr lang="fr-FR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26">
              <a:defRPr/>
            </a:pP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Diminution forte de la 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balance migratoire de 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</a:rPr>
              <a:t>Paca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 : elle gagne </a:t>
            </a:r>
            <a:r>
              <a:rPr lang="fr-FR" sz="1000" dirty="0" err="1">
                <a:latin typeface="Arial" panose="020B0604020202020204" pitchFamily="34" charset="0"/>
                <a:cs typeface="Arial" panose="020B0604020202020204" pitchFamily="34" charset="0"/>
              </a:rPr>
              <a:t>ajd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</a:rPr>
              <a:t>8 fois moins d’habitants 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par an qu’il y a 50 ans du fait des mobilités.</a:t>
            </a:r>
          </a:p>
          <a:p>
            <a:pPr defTabSz="914326">
              <a:defRPr/>
            </a:pPr>
            <a:endParaRPr lang="fr-FR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26">
              <a:defRPr/>
            </a:pPr>
            <a:r>
              <a:rPr lang="fr-FR" sz="1000" u="sng" dirty="0">
                <a:latin typeface="Arial" panose="020B0604020202020204" pitchFamily="34" charset="0"/>
                <a:cs typeface="Arial" panose="020B0604020202020204" pitchFamily="34" charset="0"/>
              </a:rPr>
              <a:t>NE et Dom en déficit migratoire 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defTabSz="914326">
              <a:defRPr/>
            </a:pP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C’est dans les DOM (hors Guyane) que le déficit migratoire est proportionnellement le plus fort ; il perdure (max : 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</a:rPr>
              <a:t>-1,1% /an en Martinique entre 2009 et 2014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71436" indent="-171436" defTabSz="914326">
              <a:buFont typeface="Wingdings"/>
              <a:buChar char="à"/>
              <a:defRPr/>
            </a:pP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En nombre d’</a:t>
            </a:r>
            <a:r>
              <a:rPr lang="fr-FR" sz="10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hab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c’est en IDF que le déficit est le plus fort. Retournement du solde francilien : 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+15 000 </a:t>
            </a:r>
            <a:r>
              <a:rPr lang="fr-FR" sz="1000" b="1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hab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/an début 1970s  -51 000/an </a:t>
            </a:r>
            <a:r>
              <a:rPr lang="fr-FR" sz="1000" b="1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ajd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. Reste attractive pour certains profils (jeunes, cadres) mais perd des </a:t>
            </a:r>
            <a:r>
              <a:rPr lang="fr-FR" sz="10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hab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vers CVL + SW</a:t>
            </a:r>
          </a:p>
          <a:p>
            <a:pPr marL="171436" indent="-171436" defTabSz="914326">
              <a:buFont typeface="Wingdings"/>
              <a:buChar char="à"/>
              <a:defRPr/>
            </a:pP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Le déficit migratoire francilien est </a:t>
            </a:r>
            <a:r>
              <a:rPr lang="fr-FR" sz="10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ajd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deux fois plus prononcé qu’HDF et GE réunies (</a:t>
            </a:r>
            <a:r>
              <a:rPr lang="fr-FR" sz="1000" b="1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resp</a:t>
            </a: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-15 000 et -10 000</a:t>
            </a:r>
            <a:r>
              <a:rPr lang="fr-FR" sz="10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) mais des raisons qui diffèrent : nombreux départs d’IDF / peu d’arrivées dans GE et HDF</a:t>
            </a:r>
          </a:p>
          <a:p>
            <a:pPr defTabSz="914326">
              <a:defRPr/>
            </a:pPr>
            <a:endParaRPr lang="fr-FR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defTabSz="914326">
              <a:defRPr/>
            </a:pP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</a:rPr>
              <a:t>CCL : des différences régionales qui se sont accrues</a:t>
            </a:r>
          </a:p>
          <a:p>
            <a:pPr defTabSz="914326">
              <a:defRPr/>
            </a:pPr>
            <a:r>
              <a:rPr lang="fr-FR" sz="1000" b="1" dirty="0">
                <a:latin typeface="Arial" panose="020B0604020202020204" pitchFamily="34" charset="0"/>
                <a:cs typeface="Arial" panose="020B0604020202020204" pitchFamily="34" charset="0"/>
              </a:rPr>
              <a:t>ATTENTION : il s’agit bien là seulement du solde migratoire, qui n’est qu’une partie des dynamiques démo (ex HDF / IDF / DOM qui affichent le plus fort solde naturel)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729FDB-6D2C-4FC8-B3F9-51B9F6BAB890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833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A l’échelle locale, on observe au contraire que les différences de solde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migr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. entre espaces urbains/périurbains et ruraux ont eu tendance à se réduire au cours des 50 dernières années.</a:t>
            </a:r>
          </a:p>
          <a:p>
            <a:pPr marL="171436" indent="-171436">
              <a:buFont typeface="Wingdings"/>
              <a:buChar char="à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Mouvement très fort de périurbanisation dans les années 70-80 : forte croissance des couronnes des grands pôles (courbe orange)</a:t>
            </a:r>
          </a:p>
          <a:p>
            <a:pPr marL="171436" indent="-171436">
              <a:buFont typeface="Wingdings"/>
              <a:buChar char="à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Qui s’est réduit à partir des années 1990 dans les couronnes des pôles, pour se reporter sur des espaces plus éloignés encore des pôles urbains (courbes jaune, parme et grise)</a:t>
            </a:r>
          </a:p>
          <a:p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= les espaces ruraux, qui étaient les plus déficitaires au jeu des </a:t>
            </a:r>
            <a:r>
              <a:rPr lang="fr-FR" sz="1100" b="1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migr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. il y a 50 ans, étaient dans les années 2000 en passe de devenir ceux qui y gagnaient le plus</a:t>
            </a: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On observe en parallèle que les grands pôles urbains sont durablement déficitaires au jeu des mobilités</a:t>
            </a:r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100" u="sng" dirty="0">
                <a:latin typeface="Arial" panose="020B0604020202020204" pitchFamily="34" charset="0"/>
                <a:cs typeface="Arial" panose="020B0604020202020204" pitchFamily="34" charset="0"/>
              </a:rPr>
              <a:t>Attention toutefois :</a:t>
            </a:r>
          </a:p>
          <a:p>
            <a:pPr marL="171436" indent="-171436">
              <a:buFontTx/>
              <a:buChar char="-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Il s’agit d’une stat globale à l’échelle des catégories de communes, qui masque des différences régionales (NE/SW)</a:t>
            </a:r>
          </a:p>
          <a:p>
            <a:pPr marL="171436" indent="-171436">
              <a:buFontTx/>
              <a:buChar char="-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A nouveau, on ne tient compte ici que des dynamiques migratoires, et non du solde naturel (qui est très déficitaire dans le rural / très excédentaire dans les grands pôles urbains)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729FDB-6D2C-4FC8-B3F9-51B9F6BAB890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8337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…Mais cette homogénéisation des dynamiques locales des soldes migratoires s’accompagne d’une différenciation du profil des habitants par le jeu des mobilités résidentielles.</a:t>
            </a:r>
          </a:p>
          <a:p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On observe que, par le jeu des mobilités résidentielles, les différentes catégories d’individus (CSP) ont tendance à se regrouper dans des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intercos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distinctes.</a:t>
            </a: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Grossièrement :</a:t>
            </a:r>
          </a:p>
          <a:p>
            <a:pPr marL="171436" indent="-171436">
              <a:buFont typeface="Wingdings"/>
              <a:buChar char="à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Les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ouvriers et les employés 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vers les espaces périurbains éloignés + ruraux</a:t>
            </a:r>
          </a:p>
          <a:p>
            <a:pPr marL="171436" indent="-171436">
              <a:buFont typeface="Wingdings"/>
              <a:buChar char="à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Les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cadres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vers les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interco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limitrophes des métropoles</a:t>
            </a:r>
          </a:p>
          <a:p>
            <a:pPr marL="171436" indent="-171436">
              <a:buFont typeface="Wingdings"/>
              <a:buChar char="à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Les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étudiants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vers les grandes agglos (où ils deviennent cadres…)</a:t>
            </a:r>
          </a:p>
          <a:p>
            <a:pPr marL="171436" indent="-171436">
              <a:buFont typeface="Wingdings"/>
              <a:buChar char="à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Les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retraités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vers les espaces peu denses, notamment littoraux et SW</a:t>
            </a:r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Evidemment, il existe des dynamiques locales qui ne correspondent pas à ce schéma global 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cf. appli de Mathieu</a:t>
            </a:r>
            <a:endParaRPr lang="fr-FR" sz="11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729FDB-6D2C-4FC8-B3F9-51B9F6BAB890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833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36" indent="-171436">
              <a:buFont typeface="Wingdings"/>
              <a:buChar char="è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Les mobilités résidentielles sont un facteur de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différenciation territoriale 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(entre régions, entre profils de pop à l’échelle locale)</a:t>
            </a:r>
          </a:p>
          <a:p>
            <a:pPr marL="171436" indent="-171436">
              <a:buFont typeface="Wingdings"/>
              <a:buChar char="è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Le rapport montre aussi qu’elles sont un facteur de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différenciation sociale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,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càd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qu’elles n’offrent pas à tous les mêmes opportunités d’accès aux études / à l’emploi.</a:t>
            </a:r>
          </a:p>
          <a:p>
            <a:endParaRPr lang="fr-FR" sz="11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Par exemple, si on considère les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mobilités en cours d’études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, on observe qu’elles sont plus fréquentes pour les jeunes qui ont passé leur baccalauréat dans une commune rurale que pour les bacheliers issus des GAU.</a:t>
            </a:r>
          </a:p>
          <a:p>
            <a:pPr marL="171436" indent="-171436">
              <a:buFont typeface="Wingdings"/>
              <a:buChar char="à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Assez logique car lié à l’inégale répartition de l’offre d’enseignement sup (+ concentrée dans les pôles urbains)</a:t>
            </a:r>
          </a:p>
          <a:p>
            <a:pPr marL="171436" indent="-171436">
              <a:buFont typeface="Wingdings"/>
              <a:buChar char="à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Mais problématique compte tenu des différences de propension à la mobilité en fonction du capital éco et soc des individus : on observe que certains des jeunes ruraux peu dotés en capital éco et soc renoncent à poursuivre des études sup (ce qui impliquerait de déménager) et s’insèrent précocement dans un emploi peu qualifié sur place.</a:t>
            </a:r>
          </a:p>
          <a:p>
            <a:endParaRPr lang="fr-FR" sz="11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Pour les </a:t>
            </a:r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actifs plus âgés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aussi, la mobilité résidentielle joue un rôle différent selon les individus : on observe que pour les jeunes et les plus diplômés, changer de territoire s’accompagne la plupart du temps d’un meilleur accès à l’emploi, à l’inverse des moins diplômés pour qui le fait de changer de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terr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coïncide + souvent avec chômage et inactivité qu’avec emploi.</a:t>
            </a:r>
          </a:p>
          <a:p>
            <a:endParaRPr lang="fr-FR" sz="1100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r>
              <a:rPr lang="fr-FR" sz="1100" b="1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 Tout cela souligne la forte différenciation des effets de la mobilité selon le profil sociodémographique des individus.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729FDB-6D2C-4FC8-B3F9-51B9F6BAB890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8337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36" indent="-171436">
              <a:buFontTx/>
              <a:buChar char="-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Accroissement des disparités entre régions : difficile de lutter contre l’attrait pour le SW, en revanche gros enjeu de 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dév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l’attractivité du NE (</a:t>
            </a:r>
            <a:r>
              <a:rPr lang="fr-FR" sz="1100" dirty="0" err="1">
                <a:latin typeface="Arial" panose="020B0604020202020204" pitchFamily="34" charset="0"/>
                <a:cs typeface="Arial" panose="020B0604020202020204" pitchFamily="34" charset="0"/>
              </a:rPr>
              <a:t>cf</a:t>
            </a: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 contexte €)</a:t>
            </a:r>
          </a:p>
          <a:p>
            <a:pPr marL="171436" indent="-171436">
              <a:buFontTx/>
              <a:buChar char="-"/>
            </a:pPr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36" indent="-171436">
              <a:buFontTx/>
              <a:buChar char="-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A l’échelle locale, baisse de la mixité : qu’est-ce qui relève des contraintes liées à l’accès au logement dans les centres, et qu’est-ce qui relève du choix (cadre de vie, entre soi sociologique, etc.)</a:t>
            </a:r>
          </a:p>
          <a:p>
            <a:pPr marL="171436" indent="-171436">
              <a:buFontTx/>
              <a:buChar char="-"/>
            </a:pPr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36" indent="-171436">
              <a:buFontTx/>
              <a:buChar char="-"/>
            </a:pPr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</a:rPr>
              <a:t>Mais surtout il apparaît que la mobilité n’est pas un égal outil pour tous : facteur d’avancement pour certains, elle est au contraire déstabilisante pour d’autres</a:t>
            </a:r>
          </a:p>
          <a:p>
            <a:r>
              <a:rPr lang="fr-FR" sz="11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Un besoin renouvelé d’aménagement </a:t>
            </a:r>
            <a:r>
              <a:rPr lang="fr-FR" sz="110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du territoire</a:t>
            </a:r>
            <a:endParaRPr lang="fr-FR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729FDB-6D2C-4FC8-B3F9-51B9F6BAB890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8337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5627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5" name="Rectangle 4"/>
          <p:cNvSpPr/>
          <p:nvPr userDrawn="1"/>
        </p:nvSpPr>
        <p:spPr>
          <a:xfrm>
            <a:off x="0" y="0"/>
            <a:ext cx="9143999" cy="908720"/>
          </a:xfrm>
          <a:prstGeom prst="rect">
            <a:avLst/>
          </a:prstGeom>
          <a:solidFill>
            <a:srgbClr val="217D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6" t="30896" r="2882" b="22250"/>
          <a:stretch/>
        </p:blipFill>
        <p:spPr bwMode="auto">
          <a:xfrm>
            <a:off x="856316" y="6429735"/>
            <a:ext cx="936104" cy="265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44" y="6406424"/>
            <a:ext cx="462776" cy="33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8" name="Connecteur droit 7"/>
          <p:cNvCxnSpPr/>
          <p:nvPr userDrawn="1"/>
        </p:nvCxnSpPr>
        <p:spPr>
          <a:xfrm flipH="1">
            <a:off x="1936436" y="6454156"/>
            <a:ext cx="6884036" cy="0"/>
          </a:xfrm>
          <a:prstGeom prst="line">
            <a:avLst/>
          </a:prstGeom>
          <a:ln w="12700">
            <a:solidFill>
              <a:srgbClr val="217D3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906432" y="6469520"/>
            <a:ext cx="6986048" cy="221217"/>
          </a:xfrm>
          <a:prstGeom prst="rect">
            <a:avLst/>
          </a:prstGeom>
        </p:spPr>
        <p:txBody>
          <a:bodyPr/>
          <a:lstStyle>
            <a:lvl1pPr>
              <a:defRPr sz="850"/>
            </a:lvl1pPr>
          </a:lstStyle>
          <a:p>
            <a:pPr algn="r"/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23</a:t>
            </a:r>
            <a:r>
              <a:rPr lang="fr-FR" b="1" baseline="30000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ème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conseil d’orientation de l’Observatoire des territoires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 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13/12/2016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40B92A9B-D720-4794-A9CE-373D9C4B9CCC}" type="slidenum">
              <a:rPr lang="fr-FR" b="1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‹N°›</a:t>
            </a:fld>
            <a:endParaRPr lang="fr-FR" b="1" dirty="0">
              <a:solidFill>
                <a:srgbClr val="217D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47761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ébut de part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487043" y="2562160"/>
            <a:ext cx="6813681" cy="121736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4200"/>
              </a:lnSpc>
              <a:buNone/>
              <a:defRPr sz="4200" cap="none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 dirty="0"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lang="fr-FR" sz="1100">
                <a:solidFill>
                  <a:srgbClr val="595959">
                    <a:tint val="75000"/>
                  </a:srgbClr>
                </a:solidFill>
                <a:latin typeface="Arial"/>
                <a:cs typeface="Arial"/>
              </a:defRPr>
            </a:lvl1pPr>
          </a:lstStyle>
          <a:p>
            <a:pPr>
              <a:defRPr/>
            </a:pPr>
            <a:r>
              <a:t>Nom du document - 00 mois 20xx  </a:t>
            </a:r>
            <a:endParaRPr dirty="0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A3D641-78C6-49DF-864A-068850D146F7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267468091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76265" y="360366"/>
            <a:ext cx="5754198" cy="719137"/>
          </a:xfrm>
        </p:spPr>
        <p:txBody>
          <a:bodyPr/>
          <a:lstStyle>
            <a:lvl1pPr algn="l">
              <a:defRPr/>
            </a:lvl1pPr>
          </a:lstStyle>
          <a:p>
            <a:r>
              <a:rPr lang="fr-FR" smtClean="0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64003" y="1980005"/>
            <a:ext cx="5466463" cy="3973123"/>
          </a:xfrm>
          <a:prstGeom prst="rect">
            <a:avLst/>
          </a:prstGeom>
        </p:spPr>
        <p:txBody>
          <a:bodyPr bIns="180000">
            <a:noAutofit/>
          </a:bodyPr>
          <a:lstStyle>
            <a:lvl1pPr marL="0" indent="0">
              <a:buFont typeface="Arial"/>
              <a:buNone/>
              <a:defRPr/>
            </a:lvl1pPr>
            <a:lvl2pPr marL="0" indent="0">
              <a:buNone/>
              <a:defRPr/>
            </a:lvl2pPr>
            <a:lvl3pPr marL="0" indent="0">
              <a:buNone/>
              <a:defRPr/>
            </a:lvl3pPr>
            <a:lvl4pPr marL="432000" indent="-140400">
              <a:buFont typeface="Arial"/>
              <a:buChar char="•"/>
              <a:defRPr/>
            </a:lvl4pPr>
            <a:lvl5pPr marL="907200" indent="-194400">
              <a:buFont typeface="Lucida Grande"/>
              <a:buChar char="-"/>
              <a:defRPr/>
            </a:lvl5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t>Nom du document - 00 mois 20xx  </a:t>
            </a:r>
            <a:endParaRPr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54536D-88F4-4E02-89F3-580BCF616589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17094283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Graphiqu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 smtClean="0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65793" y="1971675"/>
            <a:ext cx="3815996" cy="3816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0" indent="0">
              <a:buNone/>
              <a:defRPr sz="1800"/>
            </a:lvl2pPr>
            <a:lvl3pPr>
              <a:buNone/>
              <a:defRPr sz="1600"/>
            </a:lvl3pPr>
            <a:lvl4pPr>
              <a:defRPr sz="1600"/>
            </a:lvl4pPr>
            <a:lvl5pPr marL="907200" indent="-194400">
              <a:buFont typeface="Lucida Grande"/>
              <a:buChar char="-"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968449" y="1971675"/>
            <a:ext cx="3815996" cy="3816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0" indent="0">
              <a:buNone/>
              <a:defRPr sz="1800"/>
            </a:lvl2pPr>
            <a:lvl3pPr>
              <a:buNone/>
              <a:defRPr sz="1600"/>
            </a:lvl3pPr>
            <a:lvl4pPr>
              <a:defRPr sz="1600"/>
            </a:lvl4pPr>
            <a:lvl5pPr marL="907200" indent="-194400">
              <a:buFont typeface="Lucida Grande"/>
              <a:buChar char="-"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 dirty="0"/>
          </a:p>
        </p:txBody>
      </p:sp>
      <p:sp>
        <p:nvSpPr>
          <p:cNvPr id="5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t>Nom du document - 00 mois 20xx  </a:t>
            </a:r>
            <a:endParaRPr dirty="0"/>
          </a:p>
        </p:txBody>
      </p:sp>
      <p:sp>
        <p:nvSpPr>
          <p:cNvPr id="7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17BE7D-B2D8-4504-939F-B73780A7B9F8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413846596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4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t>Nom du document - 00 mois 20xx  </a:t>
            </a:r>
            <a:endParaRPr dirty="0"/>
          </a:p>
        </p:txBody>
      </p:sp>
      <p:sp>
        <p:nvSpPr>
          <p:cNvPr id="5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96A928-E05C-4608-80F4-45D287B4BF1C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4039468663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/>
          </a:p>
        </p:txBody>
      </p:sp>
      <p:sp>
        <p:nvSpPr>
          <p:cNvPr id="3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t>Nom du document - 00 mois 20xx  </a:t>
            </a:r>
            <a:endParaRPr dirty="0"/>
          </a:p>
        </p:txBody>
      </p:sp>
      <p:sp>
        <p:nvSpPr>
          <p:cNvPr id="4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1A33A2-0B95-491F-93BC-A87AE83C1307}" type="slidenum">
              <a:rPr lang="fr-FR" altLang="fr-FR"/>
              <a:pPr>
                <a:defRPr/>
              </a:pPr>
              <a:t>‹N°›</a:t>
            </a:fld>
            <a:endParaRPr lang="fr-FR" altLang="fr-FR"/>
          </a:p>
        </p:txBody>
      </p:sp>
    </p:spTree>
    <p:extLst>
      <p:ext uri="{BB962C8B-B14F-4D97-AF65-F5344CB8AC3E}">
        <p14:creationId xmlns:p14="http://schemas.microsoft.com/office/powerpoint/2010/main" val="1806520022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78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prstClr val="black">
                    <a:tint val="75000"/>
                  </a:prstClr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4BC06E01-022F-41B2-8CFF-5A6BF9D9A170}" type="datetime1">
              <a:rPr lang="fr-FR"/>
              <a:pPr>
                <a:defRPr/>
              </a:pPr>
              <a:t>07/03/2019</a:t>
            </a:fld>
            <a:endParaRPr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prstClr val="black">
                    <a:tint val="75000"/>
                  </a:prstClr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r>
              <a:t>cget préfecture de région Occitanie échanges franco-marocains décembre 2016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prstClr val="black">
                    <a:tint val="75000"/>
                  </a:prstClr>
                </a:solidFill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57615941-74E9-4AD4-8EE5-9C32D6D5F0A6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4873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5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208244" y="0"/>
            <a:ext cx="8478556" cy="908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 smtClean="0"/>
              <a:t>Modifiez le style du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45346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84" r:id="rId2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6440085" y="-5724"/>
            <a:ext cx="2703916" cy="6869447"/>
          </a:xfrm>
          <a:prstGeom prst="rect">
            <a:avLst/>
          </a:prstGeom>
          <a:solidFill>
            <a:srgbClr val="F2F2F2"/>
          </a:solidFill>
          <a:ln>
            <a:noFill/>
          </a:ln>
          <a:effectLst>
            <a:innerShdw blurRad="177800" dist="38100" dir="10500000">
              <a:prstClr val="black">
                <a:alpha val="54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4932" tIns="32466" rIns="64932" bIns="32466" anchor="ctr"/>
          <a:lstStyle>
            <a:defPPr>
              <a:defRPr lang="fr-F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5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33" algn="l" rtl="0" eaLnBrk="0" fontAlgn="base" hangingPunct="0">
              <a:spcBef>
                <a:spcPct val="0"/>
              </a:spcBef>
              <a:spcAft>
                <a:spcPct val="0"/>
              </a:spcAft>
              <a:defRPr sz="25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264" algn="l" rtl="0" eaLnBrk="0" fontAlgn="base" hangingPunct="0">
              <a:spcBef>
                <a:spcPct val="0"/>
              </a:spcBef>
              <a:spcAft>
                <a:spcPct val="0"/>
              </a:spcAft>
              <a:defRPr sz="25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397" algn="l" rtl="0" eaLnBrk="0" fontAlgn="base" hangingPunct="0">
              <a:spcBef>
                <a:spcPct val="0"/>
              </a:spcBef>
              <a:spcAft>
                <a:spcPct val="0"/>
              </a:spcAft>
              <a:defRPr sz="25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529" algn="l" rtl="0" eaLnBrk="0" fontAlgn="base" hangingPunct="0">
              <a:spcBef>
                <a:spcPct val="0"/>
              </a:spcBef>
              <a:spcAft>
                <a:spcPct val="0"/>
              </a:spcAft>
              <a:defRPr sz="25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662" algn="l" defTabSz="914264" rtl="0" eaLnBrk="1" latinLnBrk="0" hangingPunct="1">
              <a:defRPr sz="25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2791" algn="l" defTabSz="914264" rtl="0" eaLnBrk="1" latinLnBrk="0" hangingPunct="1">
              <a:defRPr sz="25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199925" algn="l" defTabSz="914264" rtl="0" eaLnBrk="1" latinLnBrk="0" hangingPunct="1">
              <a:defRPr sz="25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057" algn="l" defTabSz="914264" rtl="0" eaLnBrk="1" latinLnBrk="0" hangingPunct="1">
              <a:defRPr sz="25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200">
              <a:defRPr/>
            </a:pPr>
            <a:endParaRPr lang="fr-FR">
              <a:solidFill>
                <a:srgbClr val="F2F2F2"/>
              </a:solidFill>
            </a:endParaRPr>
          </a:p>
        </p:txBody>
      </p:sp>
      <p:sp>
        <p:nvSpPr>
          <p:cNvPr id="12293" name="Espace réservé du titre 1"/>
          <p:cNvSpPr>
            <a:spLocks noGrp="1"/>
          </p:cNvSpPr>
          <p:nvPr>
            <p:ph type="title"/>
          </p:nvPr>
        </p:nvSpPr>
        <p:spPr bwMode="auto">
          <a:xfrm>
            <a:off x="576266" y="359833"/>
            <a:ext cx="8207375" cy="719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smtClean="0"/>
              <a:t>Cliquez et modifiez le titre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650038" y="6153153"/>
            <a:ext cx="2133600" cy="366183"/>
          </a:xfrm>
          <a:prstGeom prst="rect">
            <a:avLst/>
          </a:prstGeom>
        </p:spPr>
        <p:txBody>
          <a:bodyPr vert="horz" lIns="0" tIns="0" rIns="91440" bIns="0" rtlCol="0" anchor="b" anchorCtr="0"/>
          <a:lstStyle>
            <a:lvl1pPr fontAlgn="auto">
              <a:spcBef>
                <a:spcPts val="0"/>
              </a:spcBef>
              <a:spcAft>
                <a:spcPts val="0"/>
              </a:spcAft>
              <a:defRPr lang="fr-FR" sz="1100">
                <a:solidFill>
                  <a:srgbClr val="595959">
                    <a:tint val="75000"/>
                  </a:srgbClr>
                </a:solidFill>
                <a:latin typeface="Arial"/>
                <a:ea typeface="+mn-ea"/>
                <a:cs typeface="Arial"/>
              </a:defRPr>
            </a:lvl1pPr>
          </a:lstStyle>
          <a:p>
            <a:pPr defTabSz="457200">
              <a:defRPr/>
            </a:pPr>
            <a:endParaRPr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863600" y="6153153"/>
            <a:ext cx="2895600" cy="366183"/>
          </a:xfrm>
          <a:prstGeom prst="rect">
            <a:avLst/>
          </a:prstGeom>
        </p:spPr>
        <p:txBody>
          <a:bodyPr vert="horz" lIns="0" tIns="0" rIns="91440" bIns="0" rtlCol="0" anchor="b" anchorCtr="0"/>
          <a:lstStyle>
            <a:lvl1pPr fontAlgn="auto">
              <a:spcBef>
                <a:spcPts val="0"/>
              </a:spcBef>
              <a:spcAft>
                <a:spcPts val="0"/>
              </a:spcAft>
              <a:defRPr lang="fr-FR" sz="1100">
                <a:solidFill>
                  <a:srgbClr val="595959">
                    <a:tint val="75000"/>
                  </a:srgbClr>
                </a:solidFill>
                <a:latin typeface="Arial"/>
                <a:ea typeface="+mn-ea"/>
                <a:cs typeface="Arial"/>
              </a:defRPr>
            </a:lvl1pPr>
          </a:lstStyle>
          <a:p>
            <a:pPr defTabSz="457200">
              <a:defRPr/>
            </a:pPr>
            <a:r>
              <a:t>Nom du document - 00 mois 20xx  </a:t>
            </a:r>
            <a:endParaRPr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576266" y="6153153"/>
            <a:ext cx="331787" cy="366183"/>
          </a:xfrm>
          <a:prstGeom prst="rect">
            <a:avLst/>
          </a:prstGeom>
        </p:spPr>
        <p:txBody>
          <a:bodyPr vert="horz" wrap="square" lIns="0" tIns="0" rIns="91440" bIns="0" numCol="1" anchor="b" anchorCtr="0" compatLnSpc="1">
            <a:prstTxWarp prst="textNoShape">
              <a:avLst/>
            </a:prstTxWarp>
          </a:bodyPr>
          <a:lstStyle>
            <a:lvl1pPr>
              <a:defRPr sz="1100" b="1">
                <a:solidFill>
                  <a:srgbClr val="9A9A9A"/>
                </a:solidFill>
              </a:defRPr>
            </a:lvl1pPr>
          </a:lstStyle>
          <a:p>
            <a:pPr defTabSz="457200" fontAlgn="base">
              <a:spcBef>
                <a:spcPct val="0"/>
              </a:spcBef>
              <a:spcAft>
                <a:spcPct val="0"/>
              </a:spcAft>
              <a:defRPr/>
            </a:pPr>
            <a:fld id="{0334DE3C-A6D7-49F9-AA48-8CA23C5227E9}" type="slidenum">
              <a:rPr lang="fr-FR" altLang="fr-FR">
                <a:cs typeface="Arial" charset="0"/>
              </a:rPr>
              <a:pPr defTabSz="4572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‹N°›</a:t>
            </a:fld>
            <a:endParaRPr lang="fr-FR" altLang="fr-FR">
              <a:cs typeface="Arial" charset="0"/>
            </a:endParaRPr>
          </a:p>
        </p:txBody>
      </p:sp>
      <p:sp>
        <p:nvSpPr>
          <p:cNvPr id="12297" name="Espace réservé du texte 15"/>
          <p:cNvSpPr>
            <a:spLocks noGrp="1"/>
          </p:cNvSpPr>
          <p:nvPr>
            <p:ph type="body" idx="1"/>
          </p:nvPr>
        </p:nvSpPr>
        <p:spPr bwMode="auto">
          <a:xfrm>
            <a:off x="863600" y="1619253"/>
            <a:ext cx="8229600" cy="4339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 smtClean="0"/>
              <a:t>Cliquez pour modifier les styles du texte du masque</a:t>
            </a:r>
          </a:p>
          <a:p>
            <a:pPr lvl="1"/>
            <a:r>
              <a:rPr lang="fr-FR" altLang="fr-FR" smtClean="0"/>
              <a:t>Deuxième niveau</a:t>
            </a:r>
          </a:p>
          <a:p>
            <a:pPr lvl="2"/>
            <a:r>
              <a:rPr lang="fr-FR" altLang="fr-FR" smtClean="0"/>
              <a:t>Troisième niveau</a:t>
            </a:r>
          </a:p>
          <a:p>
            <a:pPr lvl="3"/>
            <a:r>
              <a:rPr lang="fr-FR" altLang="fr-FR" smtClean="0"/>
              <a:t>Quatrième niveau</a:t>
            </a:r>
          </a:p>
          <a:p>
            <a:pPr lvl="4"/>
            <a:r>
              <a:rPr lang="fr-FR" altLang="fr-FR" smtClean="0"/>
              <a:t>Cinquième niveau</a:t>
            </a:r>
          </a:p>
        </p:txBody>
      </p:sp>
      <p:pic>
        <p:nvPicPr>
          <p:cNvPr id="12298" name="Image 24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1038" y="6049435"/>
            <a:ext cx="692150" cy="641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4806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</p:sldLayoutIdLst>
  <p:transition/>
  <p:timing>
    <p:tnLst>
      <p:par>
        <p:cTn id="1" dur="indefinite" restart="never" nodeType="tmRoot"/>
      </p:par>
    </p:tnLst>
  </p:timing>
  <p:hf hdr="0" dt="0"/>
  <p:txStyles>
    <p:titleStyle>
      <a:lvl1pPr algn="ctr" defTabSz="457200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lang="fr-FR" sz="3000" b="1" kern="1200">
          <a:solidFill>
            <a:schemeClr val="tx2"/>
          </a:solidFill>
          <a:latin typeface="Arial"/>
          <a:ea typeface="Arial" pitchFamily="-105" charset="0"/>
          <a:cs typeface="Arial"/>
        </a:defRPr>
      </a:lvl1pPr>
      <a:lvl2pPr algn="ctr" defTabSz="457200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34" charset="0"/>
          <a:ea typeface="Arial" pitchFamily="-105" charset="0"/>
          <a:cs typeface="Arial" pitchFamily="34" charset="0"/>
        </a:defRPr>
      </a:lvl2pPr>
      <a:lvl3pPr algn="ctr" defTabSz="457200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34" charset="0"/>
          <a:ea typeface="Arial" pitchFamily="-105" charset="0"/>
          <a:cs typeface="Arial" pitchFamily="34" charset="0"/>
        </a:defRPr>
      </a:lvl3pPr>
      <a:lvl4pPr algn="ctr" defTabSz="457200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34" charset="0"/>
          <a:ea typeface="Arial" pitchFamily="-105" charset="0"/>
          <a:cs typeface="Arial" pitchFamily="34" charset="0"/>
        </a:defRPr>
      </a:lvl4pPr>
      <a:lvl5pPr algn="ctr" defTabSz="457200" rtl="0" eaLnBrk="0" fontAlgn="base" hangingPunct="0">
        <a:lnSpc>
          <a:spcPts val="3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34" charset="0"/>
          <a:ea typeface="Arial" pitchFamily="-105" charset="0"/>
          <a:cs typeface="Arial" pitchFamily="34" charset="0"/>
        </a:defRPr>
      </a:lvl5pPr>
      <a:lvl6pPr marL="457200" algn="ctr" defTabSz="457200" rtl="0" fontAlgn="base">
        <a:lnSpc>
          <a:spcPts val="3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914400" algn="ctr" defTabSz="457200" rtl="0" fontAlgn="base">
        <a:lnSpc>
          <a:spcPts val="3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371600" algn="ctr" defTabSz="457200" rtl="0" fontAlgn="base">
        <a:lnSpc>
          <a:spcPts val="3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828800" algn="ctr" defTabSz="457200" rtl="0" fontAlgn="base">
        <a:lnSpc>
          <a:spcPts val="3000"/>
        </a:lnSpc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342900" indent="-342900" algn="l" defTabSz="457200" rtl="0" eaLnBrk="0" fontAlgn="base" hangingPunct="0">
        <a:lnSpc>
          <a:spcPts val="2200"/>
        </a:lnSpc>
        <a:spcBef>
          <a:spcPts val="563"/>
        </a:spcBef>
        <a:spcAft>
          <a:spcPts val="1200"/>
        </a:spcAft>
        <a:buFont typeface="Arial" charset="0"/>
        <a:buChar char="•"/>
        <a:defRPr lang="fr-FR" sz="2400" b="1" kern="1200" dirty="0">
          <a:solidFill>
            <a:schemeClr val="tx2"/>
          </a:solidFill>
          <a:latin typeface="Arial"/>
          <a:ea typeface="ＭＳ Ｐゴシック" charset="0"/>
          <a:cs typeface="Arial"/>
        </a:defRPr>
      </a:lvl1pPr>
      <a:lvl2pPr marL="742950" indent="-285750" algn="l" defTabSz="457200" rtl="0" eaLnBrk="0" fontAlgn="base" hangingPunct="0">
        <a:lnSpc>
          <a:spcPts val="2200"/>
        </a:lnSpc>
        <a:spcBef>
          <a:spcPct val="0"/>
        </a:spcBef>
        <a:spcAft>
          <a:spcPct val="0"/>
        </a:spcAft>
        <a:buFont typeface="Arial" charset="0"/>
        <a:buChar char="–"/>
        <a:defRPr lang="fr-FR" b="1" kern="1200" dirty="0">
          <a:solidFill>
            <a:srgbClr val="00A47F"/>
          </a:solidFill>
          <a:latin typeface="Arial"/>
          <a:ea typeface="ＭＳ Ｐゴシック" pitchFamily="34" charset="-128"/>
          <a:cs typeface="Arial"/>
        </a:defRPr>
      </a:lvl2pPr>
      <a:lvl3pPr marL="1143000" indent="-228600" algn="l" defTabSz="457200" rtl="0" eaLnBrk="0" fontAlgn="base" hangingPunct="0">
        <a:lnSpc>
          <a:spcPts val="2200"/>
        </a:lnSpc>
        <a:spcBef>
          <a:spcPct val="0"/>
        </a:spcBef>
        <a:spcAft>
          <a:spcPct val="0"/>
        </a:spcAft>
        <a:buFont typeface="Arial" charset="0"/>
        <a:buChar char="•"/>
        <a:defRPr lang="fr-FR" sz="1600" kern="1200" dirty="0">
          <a:solidFill>
            <a:srgbClr val="0A3B93"/>
          </a:solidFill>
          <a:latin typeface="+mn-lt"/>
          <a:ea typeface="Geneva"/>
          <a:cs typeface="Geneva" pitchFamily="7" charset="0"/>
        </a:defRPr>
      </a:lvl3pPr>
      <a:lvl4pPr marL="431800" indent="-139700" algn="l" defTabSz="457200" rtl="0" eaLnBrk="0" fontAlgn="base" hangingPunct="0">
        <a:lnSpc>
          <a:spcPts val="2200"/>
        </a:lnSpc>
        <a:spcBef>
          <a:spcPct val="0"/>
        </a:spcBef>
        <a:spcAft>
          <a:spcPct val="0"/>
        </a:spcAft>
        <a:buFont typeface="Arial" charset="0"/>
        <a:buChar char="•"/>
        <a:defRPr lang="fr-FR" sz="1600" kern="1200" dirty="0">
          <a:solidFill>
            <a:srgbClr val="0A3B93"/>
          </a:solidFill>
          <a:latin typeface="+mn-lt"/>
          <a:ea typeface="Geneva"/>
          <a:cs typeface="Geneva" pitchFamily="7" charset="0"/>
        </a:defRPr>
      </a:lvl4pPr>
      <a:lvl5pPr marL="2057400" indent="-228600" algn="l" defTabSz="457200" rtl="0" eaLnBrk="0" fontAlgn="base" hangingPunct="0">
        <a:lnSpc>
          <a:spcPts val="2200"/>
        </a:lnSpc>
        <a:spcBef>
          <a:spcPct val="0"/>
        </a:spcBef>
        <a:spcAft>
          <a:spcPct val="0"/>
        </a:spcAft>
        <a:buFont typeface="Arial" charset="0"/>
        <a:buChar char="»"/>
        <a:defRPr lang="fr-FR" sz="1600" kern="1200" dirty="0">
          <a:solidFill>
            <a:srgbClr val="0A3B93"/>
          </a:solidFill>
          <a:latin typeface="+mn-lt"/>
          <a:ea typeface="Geneva"/>
          <a:cs typeface="Geneva" pitchFamily="7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148064" y="912866"/>
            <a:ext cx="3600400" cy="5032270"/>
          </a:xfrm>
        </p:spPr>
        <p:txBody>
          <a:bodyPr>
            <a:normAutofit/>
          </a:bodyPr>
          <a:lstStyle/>
          <a:p>
            <a:pPr algn="ctr"/>
            <a:r>
              <a:rPr lang="fr-FR" sz="3200" b="1" dirty="0" smtClean="0">
                <a:solidFill>
                  <a:srgbClr val="217D05"/>
                </a:solidFill>
              </a:rPr>
              <a:t>Les mobilités résidentielles en France</a:t>
            </a:r>
            <a:r>
              <a:rPr lang="fr-FR" sz="2800" b="1" dirty="0">
                <a:solidFill>
                  <a:srgbClr val="217D05"/>
                </a:solidFill>
              </a:rPr>
              <a:t/>
            </a:r>
            <a:br>
              <a:rPr lang="fr-FR" sz="2800" b="1" dirty="0">
                <a:solidFill>
                  <a:srgbClr val="217D05"/>
                </a:solidFill>
              </a:rPr>
            </a:br>
            <a:r>
              <a:rPr lang="fr-FR" sz="3200" b="1" dirty="0" smtClean="0">
                <a:solidFill>
                  <a:srgbClr val="217D05"/>
                </a:solidFill>
              </a:rPr>
              <a:t/>
            </a:r>
            <a:br>
              <a:rPr lang="fr-FR" sz="3200" b="1" dirty="0" smtClean="0">
                <a:solidFill>
                  <a:srgbClr val="217D05"/>
                </a:solidFill>
              </a:rPr>
            </a:br>
            <a:r>
              <a:rPr lang="fr-FR" sz="2000" cap="small" dirty="0" smtClean="0">
                <a:solidFill>
                  <a:srgbClr val="F08008"/>
                </a:solidFill>
              </a:rPr>
              <a:t>Présentation </a:t>
            </a:r>
            <a:br>
              <a:rPr lang="fr-FR" sz="2000" cap="small" dirty="0" smtClean="0">
                <a:solidFill>
                  <a:srgbClr val="F08008"/>
                </a:solidFill>
              </a:rPr>
            </a:br>
            <a:r>
              <a:rPr lang="fr-FR" sz="2000" cap="small" dirty="0" smtClean="0">
                <a:solidFill>
                  <a:srgbClr val="F08008"/>
                </a:solidFill>
              </a:rPr>
              <a:t>du rapport 2018 </a:t>
            </a:r>
            <a:br>
              <a:rPr lang="fr-FR" sz="2000" cap="small" dirty="0" smtClean="0">
                <a:solidFill>
                  <a:srgbClr val="F08008"/>
                </a:solidFill>
              </a:rPr>
            </a:br>
            <a:r>
              <a:rPr lang="fr-FR" sz="2000" cap="small" dirty="0" smtClean="0">
                <a:solidFill>
                  <a:srgbClr val="F08008"/>
                </a:solidFill>
              </a:rPr>
              <a:t>de l’Observatoire des territoires</a:t>
            </a:r>
            <a:br>
              <a:rPr lang="fr-FR" sz="2000" cap="small" dirty="0" smtClean="0">
                <a:solidFill>
                  <a:srgbClr val="F08008"/>
                </a:solidFill>
              </a:rPr>
            </a:br>
            <a:r>
              <a:rPr lang="fr-FR" sz="2000" cap="small" dirty="0" smtClean="0">
                <a:solidFill>
                  <a:srgbClr val="F08008"/>
                </a:solidFill>
              </a:rPr>
              <a:t/>
            </a:r>
            <a:br>
              <a:rPr lang="fr-FR" sz="2000" cap="small" dirty="0" smtClean="0">
                <a:solidFill>
                  <a:srgbClr val="F08008"/>
                </a:solidFill>
              </a:rPr>
            </a:br>
            <a:r>
              <a:rPr lang="fr-FR" sz="2000" cap="small" dirty="0">
                <a:solidFill>
                  <a:srgbClr val="217D05"/>
                </a:solidFill>
              </a:rPr>
              <a:t>Réunion des référents études des </a:t>
            </a:r>
            <a:r>
              <a:rPr lang="fr-FR" sz="2000" cap="small" dirty="0" smtClean="0">
                <a:solidFill>
                  <a:srgbClr val="217D05"/>
                </a:solidFill>
              </a:rPr>
              <a:t>SGAR</a:t>
            </a:r>
            <a:r>
              <a:rPr lang="fr-FR" sz="2000" cap="small" dirty="0">
                <a:solidFill>
                  <a:srgbClr val="F08008"/>
                </a:solidFill>
              </a:rPr>
              <a:t/>
            </a:r>
            <a:br>
              <a:rPr lang="fr-FR" sz="2000" cap="small" dirty="0">
                <a:solidFill>
                  <a:srgbClr val="F08008"/>
                </a:solidFill>
              </a:rPr>
            </a:br>
            <a:r>
              <a:rPr lang="fr-FR" sz="2000" cap="small" dirty="0" smtClean="0">
                <a:solidFill>
                  <a:srgbClr val="F08008"/>
                </a:solidFill>
              </a:rPr>
              <a:t>–</a:t>
            </a:r>
            <a:r>
              <a:rPr lang="fr-FR" sz="2000" cap="small" dirty="0" smtClean="0">
                <a:solidFill>
                  <a:srgbClr val="217D05"/>
                </a:solidFill>
              </a:rPr>
              <a:t> 7 mars 2019 </a:t>
            </a:r>
            <a:r>
              <a:rPr lang="fr-FR" sz="2000" cap="small" dirty="0" smtClean="0">
                <a:solidFill>
                  <a:srgbClr val="F08008"/>
                </a:solidFill>
              </a:rPr>
              <a:t>– </a:t>
            </a:r>
            <a:r>
              <a:rPr lang="fr-FR" sz="3200" cap="small" dirty="0" smtClean="0">
                <a:solidFill>
                  <a:srgbClr val="F08008"/>
                </a:solidFill>
              </a:rPr>
              <a:t/>
            </a:r>
            <a:br>
              <a:rPr lang="fr-FR" sz="3200" cap="small" dirty="0" smtClean="0">
                <a:solidFill>
                  <a:srgbClr val="F08008"/>
                </a:solidFill>
              </a:rPr>
            </a:br>
            <a:endParaRPr lang="fr-FR" sz="2000" cap="small" dirty="0">
              <a:solidFill>
                <a:srgbClr val="217D05"/>
              </a:solidFill>
              <a:ea typeface="+mn-ea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73" t="15802" r="65520" b="7901"/>
          <a:stretch/>
        </p:blipFill>
        <p:spPr bwMode="auto">
          <a:xfrm>
            <a:off x="539552" y="548682"/>
            <a:ext cx="4320480" cy="57606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0237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800" b="1" dirty="0" smtClean="0"/>
              <a:t>Qui déménage ? </a:t>
            </a:r>
            <a:r>
              <a:rPr lang="fr-FR" sz="2800" dirty="0" smtClean="0"/>
              <a:t>Quelques chiffres clé</a:t>
            </a:r>
            <a:endParaRPr lang="fr-FR" sz="2800" dirty="0"/>
          </a:p>
        </p:txBody>
      </p:sp>
      <p:sp>
        <p:nvSpPr>
          <p:cNvPr id="5" name="Espace réservé d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906432" y="6469520"/>
            <a:ext cx="6986048" cy="221217"/>
          </a:xfrm>
        </p:spPr>
        <p:txBody>
          <a:bodyPr/>
          <a:lstStyle/>
          <a:p>
            <a:pPr algn="r"/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mobilités résidentielles en France –  Rapport 2018 de l’Observatoire des territoires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 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07/03/2019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40B92A9B-D720-4794-A9CE-373D9C4B9CCC}" type="slidenum">
              <a:rPr lang="fr-FR" b="1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2</a:t>
            </a:fld>
            <a:endParaRPr lang="fr-FR" b="1" dirty="0">
              <a:solidFill>
                <a:srgbClr val="217D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539552" y="2256155"/>
            <a:ext cx="8816924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Français sont plutôt </a:t>
            </a:r>
            <a:r>
              <a:rPr lang="fr-FR" sz="2000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mobiles</a:t>
            </a:r>
          </a:p>
          <a:p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En 2014, </a:t>
            </a:r>
          </a:p>
          <a:p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 millions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de Français ont changé de logement</a:t>
            </a:r>
          </a:p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soit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11 % de la population</a:t>
            </a:r>
          </a:p>
          <a:p>
            <a:endParaRPr lang="fr-FR" b="1" dirty="0" smtClean="0">
              <a:solidFill>
                <a:srgbClr val="F0800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C’est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2 points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de plus que la moyenne européenne (9 %).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365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800" b="1" dirty="0" smtClean="0"/>
              <a:t>Qui déménage ? </a:t>
            </a:r>
            <a:r>
              <a:rPr lang="fr-FR" sz="2800" dirty="0" smtClean="0"/>
              <a:t>Quelques chiffres clé</a:t>
            </a:r>
            <a:endParaRPr lang="fr-FR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6560244" y="908720"/>
            <a:ext cx="258375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71% des Français qui déménagent se réinstallent dans le même dép.</a:t>
            </a:r>
          </a:p>
          <a:p>
            <a:pPr marL="342900" indent="-34290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14% changent de région (soit 2% de la pop. totale).</a:t>
            </a:r>
          </a:p>
          <a:p>
            <a:pPr>
              <a:buClr>
                <a:srgbClr val="217D05"/>
              </a:buClr>
            </a:pP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L’influence du </a:t>
            </a:r>
            <a:r>
              <a:rPr lang="fr-FR" b="1" dirty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 de vie et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la </a:t>
            </a:r>
            <a:r>
              <a:rPr lang="fr-FR" b="1" dirty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catégorie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sociale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les 40-55 ans, les individus pas ou peu diplômés, les ouvriers et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employés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déménagent moins loin.</a:t>
            </a:r>
            <a:endParaRPr lang="fr-FR" b="1" dirty="0">
              <a:solidFill>
                <a:srgbClr val="F0800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N:\Transverse\Donnees_Obs\Productions_graphiques\Rapport OT\Rapport 2018\OUT\chap0_01_graph1_mobi_individu _Plan de travail 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4" y="1472790"/>
            <a:ext cx="6647168" cy="461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0" y="970854"/>
            <a:ext cx="56166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Une majorité de déménagements de proximité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dirty="0"/>
          </a:p>
        </p:txBody>
      </p:sp>
      <p:sp>
        <p:nvSpPr>
          <p:cNvPr id="8" name="Espace réservé d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906432" y="6469520"/>
            <a:ext cx="6986048" cy="221217"/>
          </a:xfrm>
        </p:spPr>
        <p:txBody>
          <a:bodyPr/>
          <a:lstStyle/>
          <a:p>
            <a:pPr algn="r"/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mobilités résidentielles en France –  Rapport 2018 de l’Observatoire des territoires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 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07/03/2019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40B92A9B-D720-4794-A9CE-373D9C4B9CCC}" type="slidenum">
              <a:rPr lang="fr-FR" b="1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3</a:t>
            </a:fld>
            <a:endParaRPr lang="fr-FR" b="1" dirty="0">
              <a:solidFill>
                <a:srgbClr val="217D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44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800" b="1" dirty="0" smtClean="0"/>
              <a:t>Qui déménage ? </a:t>
            </a:r>
            <a:r>
              <a:rPr lang="fr-FR" sz="2800" dirty="0" smtClean="0"/>
              <a:t>Quelques chiffres clé</a:t>
            </a:r>
            <a:endParaRPr lang="fr-FR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147564" y="1340768"/>
            <a:ext cx="899643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17D05"/>
              </a:buClr>
            </a:pP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17D05"/>
              </a:buClr>
            </a:pPr>
            <a:r>
              <a:rPr lang="fr-FR" sz="2000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Une baisse de la mobilité résidentielle</a:t>
            </a:r>
          </a:p>
          <a:p>
            <a:pPr>
              <a:buClr>
                <a:srgbClr val="217D05"/>
              </a:buClr>
            </a:pPr>
            <a:endParaRPr lang="fr-FR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La part des déménagements de longue distance (changer de département ou de région) a tendance à se réduire depuis le début des années 2000.</a:t>
            </a:r>
          </a:p>
          <a:p>
            <a:pPr>
              <a:buClr>
                <a:srgbClr val="217D05"/>
              </a:buClr>
            </a:pPr>
            <a:endParaRPr lang="fr-FR" dirty="0" smtClean="0">
              <a:solidFill>
                <a:srgbClr val="F0800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19150" indent="-285750">
              <a:buClr>
                <a:srgbClr val="217D05"/>
              </a:buClr>
              <a:buFont typeface="Wingdings"/>
              <a:buChar char="à"/>
            </a:pP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34% </a:t>
            </a:r>
            <a:r>
              <a:rPr lang="fr-FR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des déménagements dépassaient les frontières départementales </a:t>
            </a:r>
          </a:p>
          <a:p>
            <a:pPr marL="533400">
              <a:buClr>
                <a:srgbClr val="217D05"/>
              </a:buClr>
            </a:pPr>
            <a:r>
              <a:rPr lang="fr-FR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dans les années 1990 contre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31% </a:t>
            </a:r>
            <a:r>
              <a:rPr lang="fr-FR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aujourd’hui</a:t>
            </a:r>
            <a:endParaRPr lang="fr-FR" dirty="0" smtClean="0">
              <a:solidFill>
                <a:srgbClr val="F0800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17D05"/>
              </a:buClr>
            </a:pP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Depuis 2008, 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une diminution globale de la mobilité résidentielle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(y compris locale).</a:t>
            </a:r>
          </a:p>
          <a:p>
            <a:pPr>
              <a:buClr>
                <a:srgbClr val="217D05"/>
              </a:buClr>
            </a:pPr>
            <a:endParaRPr lang="fr-FR" dirty="0" smtClean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533400">
              <a:buClr>
                <a:srgbClr val="217D05"/>
              </a:buClr>
            </a:pPr>
            <a:r>
              <a:rPr lang="fr-FR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fr-FR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Entre les périodes 2002-2006 et 2009-2013, baisse de plus de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points </a:t>
            </a:r>
            <a:r>
              <a:rPr lang="fr-FR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la part des ménages ayant changé de logement</a:t>
            </a:r>
            <a:endParaRPr lang="fr-FR" dirty="0">
              <a:solidFill>
                <a:srgbClr val="F0800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space réservé d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906432" y="6469520"/>
            <a:ext cx="6986048" cy="221217"/>
          </a:xfrm>
        </p:spPr>
        <p:txBody>
          <a:bodyPr/>
          <a:lstStyle/>
          <a:p>
            <a:pPr algn="r"/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mobilités résidentielles en France –  Rapport 2018 de l’Observatoire des territoires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 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07/03/2019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40B92A9B-D720-4794-A9CE-373D9C4B9CCC}" type="slidenum">
              <a:rPr lang="fr-FR" b="1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4</a:t>
            </a:fld>
            <a:endParaRPr lang="fr-FR" b="1" dirty="0">
              <a:solidFill>
                <a:srgbClr val="217D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348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7504" y="0"/>
            <a:ext cx="9036496" cy="908720"/>
          </a:xfrm>
        </p:spPr>
        <p:txBody>
          <a:bodyPr>
            <a:normAutofit/>
          </a:bodyPr>
          <a:lstStyle/>
          <a:p>
            <a:r>
              <a:rPr lang="fr-FR" sz="2800" b="1" dirty="0" smtClean="0"/>
              <a:t>Des disparités interrégionales qui se creusent</a:t>
            </a:r>
            <a:endParaRPr lang="fr-FR" sz="2800" b="1" dirty="0"/>
          </a:p>
        </p:txBody>
      </p:sp>
      <p:sp>
        <p:nvSpPr>
          <p:cNvPr id="4" name="ZoneTexte 3"/>
          <p:cNvSpPr txBox="1"/>
          <p:nvPr/>
        </p:nvSpPr>
        <p:spPr>
          <a:xfrm>
            <a:off x="265856" y="3717032"/>
            <a:ext cx="6884096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Le contraste régional Nord-Est / Sud-Ouest a peu à peu remplacé l’opposition villes/campagnes </a:t>
            </a: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endParaRPr lang="fr-FR" sz="1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Forte croissance de l’attractivité de l’Ouest et du Sud-Ouest</a:t>
            </a:r>
          </a:p>
          <a:p>
            <a:pPr>
              <a:buClr>
                <a:srgbClr val="217D05"/>
              </a:buClr>
            </a:pPr>
            <a:endParaRPr lang="fr-FR" sz="1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Baisse de l’attractivité en Paca, et même retournement du solde en Île-de-France (région qui perd le plus d’hab.)</a:t>
            </a: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endParaRPr lang="fr-FR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Déficit migratoire persistant dans les Dom (nombreux départs) et dans le Nord-Est (peu d’arrivées)</a:t>
            </a:r>
          </a:p>
        </p:txBody>
      </p:sp>
      <p:pic>
        <p:nvPicPr>
          <p:cNvPr id="6" name="Picture 2" descr="N:\Transverse\Donnees_Obs\Productions_graphiques\Rapport OT\Rapport 2018\OUT\chap2_08_carte1_evol_pop_solde_migr_lisse -01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627" r="65188"/>
          <a:stretch/>
        </p:blipFill>
        <p:spPr bwMode="auto">
          <a:xfrm>
            <a:off x="6804248" y="3933056"/>
            <a:ext cx="2176140" cy="1753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N:\Transverse\Donnees_Obs\Productions_graphiques\Rapport OT\Rapport 2018\OUT\chap2_08_carte1_evol_pop_solde_migr_lisse -01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1" r="50000" b="71093"/>
          <a:stretch/>
        </p:blipFill>
        <p:spPr bwMode="auto">
          <a:xfrm>
            <a:off x="19596" y="1229792"/>
            <a:ext cx="3050458" cy="241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N:\Transverse\Donnees_Obs\Productions_graphiques\Rapport OT\Rapport 2018\OUT\chap2_08_carte1_evol_pop_solde_migr_lisse -01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 t="29128" r="50000" b="44576"/>
          <a:stretch/>
        </p:blipFill>
        <p:spPr bwMode="auto">
          <a:xfrm>
            <a:off x="3158759" y="1229792"/>
            <a:ext cx="2874880" cy="241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N:\Transverse\Donnees_Obs\Productions_graphiques\Rapport OT\Rapport 2018\OUT\chap2_08_carte1_evol_pop_solde_migr_lisse -01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4903" b="18801"/>
          <a:stretch/>
        </p:blipFill>
        <p:spPr bwMode="auto">
          <a:xfrm>
            <a:off x="6072338" y="1229792"/>
            <a:ext cx="3007494" cy="2415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7504" y="899428"/>
            <a:ext cx="72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Evolution du solde migratoire des communes </a:t>
            </a:r>
            <a:r>
              <a:rPr lang="fr-FR" b="1" dirty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depuis 50 </a:t>
            </a:r>
            <a:r>
              <a:rPr lang="fr-FR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</a:t>
            </a:r>
            <a:endParaRPr lang="fr-FR" b="1" dirty="0">
              <a:solidFill>
                <a:srgbClr val="217D05"/>
              </a:solidFill>
            </a:endParaRPr>
          </a:p>
        </p:txBody>
      </p:sp>
      <p:sp>
        <p:nvSpPr>
          <p:cNvPr id="11" name="Espace réservé d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906432" y="6469520"/>
            <a:ext cx="6986048" cy="221217"/>
          </a:xfrm>
        </p:spPr>
        <p:txBody>
          <a:bodyPr/>
          <a:lstStyle/>
          <a:p>
            <a:pPr algn="r"/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mobilités résidentielles en France –  Rapport 2018 de l’Observatoire des territoires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 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07/03/2019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40B92A9B-D720-4794-A9CE-373D9C4B9CCC}" type="slidenum">
              <a:rPr lang="fr-FR" b="1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5</a:t>
            </a:fld>
            <a:endParaRPr lang="fr-FR" b="1" dirty="0">
              <a:solidFill>
                <a:srgbClr val="217D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846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800" b="1" dirty="0" smtClean="0"/>
              <a:t>Des dynamiques locales plus homogènes…</a:t>
            </a:r>
            <a:endParaRPr lang="fr-FR" sz="2800" b="1" dirty="0"/>
          </a:p>
        </p:txBody>
      </p:sp>
      <p:sp>
        <p:nvSpPr>
          <p:cNvPr id="4" name="ZoneTexte 3"/>
          <p:cNvSpPr txBox="1"/>
          <p:nvPr/>
        </p:nvSpPr>
        <p:spPr>
          <a:xfrm>
            <a:off x="41114" y="4797152"/>
            <a:ext cx="91692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Le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desserrement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de la population lisse les différences de solde migratoire entre espaces urbains, périurbains et ruraux : le solde migratoire baisse dans les couronnes des grands pôles et augmente dans les espaces ruraux, avant déficitaires.</a:t>
            </a:r>
          </a:p>
          <a:p>
            <a:pPr>
              <a:buClr>
                <a:srgbClr val="217D05"/>
              </a:buClr>
            </a:pPr>
            <a:endParaRPr lang="fr-FR" sz="1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espaces périurbains et ruraux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sont ceux qui gagnent le plus d’habitants au jeu des mobilités résidentielles ; les grands pôles perdent de la population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fr-FR" dirty="0"/>
          </a:p>
        </p:txBody>
      </p:sp>
      <p:pic>
        <p:nvPicPr>
          <p:cNvPr id="4098" name="Picture 2" descr="N:\Transverse\Donnees_Obs\Productions_graphiques\Rapport OT\Rapport 2018\OUT\chap2_09_graph1_evol_pop_solde_migr_zau _Plan de travail 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70" b="26991"/>
          <a:stretch/>
        </p:blipFill>
        <p:spPr bwMode="auto">
          <a:xfrm>
            <a:off x="221621" y="1124744"/>
            <a:ext cx="8382827" cy="3632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/>
          <p:cNvSpPr txBox="1"/>
          <p:nvPr/>
        </p:nvSpPr>
        <p:spPr>
          <a:xfrm>
            <a:off x="107504" y="899428"/>
            <a:ext cx="9036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Evolution du solde migratoire par catégorie de communes (ZAU) </a:t>
            </a:r>
            <a:r>
              <a:rPr lang="fr-FR" b="1" dirty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depuis 50 </a:t>
            </a:r>
            <a:r>
              <a:rPr lang="fr-FR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</a:t>
            </a:r>
            <a:endParaRPr lang="fr-FR" b="1" dirty="0">
              <a:solidFill>
                <a:srgbClr val="217D05"/>
              </a:solidFill>
            </a:endParaRPr>
          </a:p>
        </p:txBody>
      </p:sp>
      <p:sp>
        <p:nvSpPr>
          <p:cNvPr id="8" name="Espace réservé d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906432" y="6469520"/>
            <a:ext cx="6986048" cy="221217"/>
          </a:xfrm>
        </p:spPr>
        <p:txBody>
          <a:bodyPr/>
          <a:lstStyle/>
          <a:p>
            <a:pPr algn="r"/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mobilités résidentielles en France –  Rapport 2018 de l’Observatoire des territoires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 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07/03/2019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40B92A9B-D720-4794-A9CE-373D9C4B9CCC}" type="slidenum">
              <a:rPr lang="fr-FR" b="1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6</a:t>
            </a:fld>
            <a:endParaRPr lang="fr-FR" b="1" dirty="0">
              <a:solidFill>
                <a:srgbClr val="217D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684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800" b="1" dirty="0" smtClean="0"/>
              <a:t>…mais une forte segmentation sociale</a:t>
            </a:r>
            <a:endParaRPr lang="fr-FR" sz="2800" b="1" dirty="0"/>
          </a:p>
        </p:txBody>
      </p:sp>
      <p:sp>
        <p:nvSpPr>
          <p:cNvPr id="4" name="ZoneTexte 3"/>
          <p:cNvSpPr txBox="1"/>
          <p:nvPr/>
        </p:nvSpPr>
        <p:spPr>
          <a:xfrm>
            <a:off x="183828" y="1192684"/>
            <a:ext cx="8424936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217D05"/>
              </a:buClr>
            </a:pPr>
            <a:r>
              <a:rPr lang="fr-FR" sz="2000" b="1" dirty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« Qui se ressemble s’assemble </a:t>
            </a:r>
            <a:r>
              <a:rPr lang="fr-FR" sz="2000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»</a:t>
            </a: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es individus ont tendance à déménager dans les intercommunalités où leur groupe social (CSP) est déjà très présent, et parallèlement à quitter les territoires où leur groupe est déjà moins nombreux.</a:t>
            </a:r>
          </a:p>
          <a:p>
            <a:pPr>
              <a:buClr>
                <a:srgbClr val="217D05"/>
              </a:buClr>
            </a:pP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 </a:t>
            </a:r>
            <a:r>
              <a:rPr lang="fr-FR" b="1" dirty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mobilités tendent à séparer les groupes sociaux dans l’espace</a:t>
            </a:r>
          </a:p>
          <a:p>
            <a:pPr>
              <a:buClr>
                <a:srgbClr val="217D05"/>
              </a:buClr>
            </a:pP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Clr>
                <a:srgbClr val="217D05"/>
              </a:buClr>
            </a:pPr>
            <a:r>
              <a:rPr lang="fr-FR" sz="2000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Où ?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Les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ouvriers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employés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renforcent leur présence dans les espaces périurbains et ruraux ;</a:t>
            </a: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Sous l’effet des mobilités, la part des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cadres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baisse dans les métropoles mais augmente dans leur immédiate périphérie ;</a:t>
            </a: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Les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étudiants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renforcent leur proportion dans les plus grandes agglomérations ;</a:t>
            </a: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Les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retraités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sont de moins en moins nombreux dans les métropoles et dans leur périphérie immédiate, ils se regroupent dans les espaces peu denses, notamment dans le quart sud-ouest.</a:t>
            </a:r>
            <a:endParaRPr lang="fr-FR" dirty="0"/>
          </a:p>
        </p:txBody>
      </p:sp>
      <p:sp>
        <p:nvSpPr>
          <p:cNvPr id="5" name="Espace réservé d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906432" y="6469520"/>
            <a:ext cx="6986048" cy="221217"/>
          </a:xfrm>
        </p:spPr>
        <p:txBody>
          <a:bodyPr/>
          <a:lstStyle/>
          <a:p>
            <a:pPr algn="r"/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mobilités résidentielles en France –  Rapport 2018 de l’Observatoire des territoires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 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07/03/2019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40B92A9B-D720-4794-A9CE-373D9C4B9CCC}" type="slidenum">
              <a:rPr lang="fr-FR" b="1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7</a:t>
            </a:fld>
            <a:endParaRPr lang="fr-FR" b="1" dirty="0">
              <a:solidFill>
                <a:srgbClr val="217D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82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sz="2800" b="1" dirty="0" smtClean="0"/>
              <a:t>Mobilité résidentielle et accès aux études/à l’emploi</a:t>
            </a:r>
            <a:endParaRPr lang="fr-FR" sz="2800" b="1" dirty="0"/>
          </a:p>
        </p:txBody>
      </p:sp>
      <p:sp>
        <p:nvSpPr>
          <p:cNvPr id="6" name="ZoneTexte 5"/>
          <p:cNvSpPr txBox="1"/>
          <p:nvPr/>
        </p:nvSpPr>
        <p:spPr>
          <a:xfrm>
            <a:off x="0" y="1192684"/>
            <a:ext cx="896448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Pour les jeunes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, les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obilités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en cours d’études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ou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pour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accéder à un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premier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emploi sont très dépendantes de l’inégale répartition territoriale de l’offre de formation et des opportunités d’embauche. </a:t>
            </a:r>
          </a:p>
          <a:p>
            <a:pPr marL="266700">
              <a:buClr>
                <a:srgbClr val="217D05"/>
              </a:buClr>
              <a:buFont typeface="Wingdings"/>
              <a:buChar char="à"/>
            </a:pPr>
            <a:r>
              <a:rPr lang="fr-FR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Des mobilités plus fréquentes pour les jeunes ruraux, mais une insertion plus précoce dans l’emploi sur place pour les moins nantis d’entre eux.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>
              <a:buClr>
                <a:srgbClr val="217D05"/>
              </a:buClr>
            </a:pPr>
            <a:endParaRPr lang="fr-F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Pour les actifs plus âgés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, l’effet de la mobilité résidentielle sur les parcours professionnels est ambigu :</a:t>
            </a:r>
          </a:p>
          <a:p>
            <a:pPr marL="266700">
              <a:buClr>
                <a:srgbClr val="217D05"/>
              </a:buClr>
            </a:pPr>
            <a:r>
              <a:rPr lang="fr-FR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Globalement, </a:t>
            </a:r>
            <a:r>
              <a:rPr lang="fr-FR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les pertes d’emploi associées à un changement de territoire sont plus nombreuses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que les entrées en emploi ;</a:t>
            </a:r>
          </a:p>
          <a:p>
            <a:pPr marL="266700">
              <a:buClr>
                <a:srgbClr val="217D05"/>
              </a:buClr>
              <a:buFont typeface="Wingdings"/>
              <a:buChar char="à"/>
            </a:pP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Surtout, </a:t>
            </a:r>
            <a:r>
              <a:rPr lang="fr-FR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la mobilité semble jouer un rôle différent selon les individus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: pour les jeunes et les plus diplômés, elle favoriserait l’accès à l’emploi ; pour les moins diplômés elle conduirait davantage à des pertes d’emploi et à l’inactivité.</a:t>
            </a:r>
          </a:p>
          <a:p>
            <a:pPr marL="266700">
              <a:buClr>
                <a:srgbClr val="217D05"/>
              </a:buClr>
            </a:pPr>
            <a:endParaRPr lang="fr-FR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266700" indent="-266700">
              <a:buClr>
                <a:srgbClr val="217D05"/>
              </a:buClr>
              <a:buFont typeface="Arial" panose="020B0604020202020204" pitchFamily="34" charset="0"/>
              <a:buChar char="►"/>
            </a:pPr>
            <a:r>
              <a:rPr lang="fr-FR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Pour </a:t>
            </a:r>
            <a:r>
              <a:rPr lang="fr-FR" b="1" dirty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les individus au chômage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,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la mobilité résidentielle semble bien jouer un rôle positif sur le retour à l’emploi…mais bien </a:t>
            </a:r>
            <a:r>
              <a:rPr lang="fr-FR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moins important que le niveau de diplôme ou l’âge des individus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.</a:t>
            </a:r>
            <a:endParaRPr lang="fr-FR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7" name="Espace réservé d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906432" y="6469520"/>
            <a:ext cx="6986048" cy="221217"/>
          </a:xfrm>
        </p:spPr>
        <p:txBody>
          <a:bodyPr/>
          <a:lstStyle/>
          <a:p>
            <a:pPr algn="r"/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mobilités résidentielles en France –  Rapport 2018 de l’Observatoire des territoires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 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07/03/2019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40B92A9B-D720-4794-A9CE-373D9C4B9CCC}" type="slidenum">
              <a:rPr lang="fr-FR" b="1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8</a:t>
            </a:fld>
            <a:endParaRPr lang="fr-FR" b="1" dirty="0">
              <a:solidFill>
                <a:srgbClr val="217D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6970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800" b="1" dirty="0" smtClean="0"/>
              <a:t>Quels enjeux pour les territoires ?</a:t>
            </a:r>
            <a:endParaRPr lang="fr-FR" sz="2800" b="1" dirty="0"/>
          </a:p>
        </p:txBody>
      </p:sp>
      <p:sp>
        <p:nvSpPr>
          <p:cNvPr id="4" name="ZoneTexte 3"/>
          <p:cNvSpPr txBox="1"/>
          <p:nvPr/>
        </p:nvSpPr>
        <p:spPr>
          <a:xfrm>
            <a:off x="305396" y="1484784"/>
            <a:ext cx="83529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mobilités résidentielles apparaissent comme un facteur important de différenciation territoriale et sociale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/>
              <a:buChar char="à"/>
            </a:pPr>
            <a:r>
              <a:rPr lang="fr-FR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Des disparités qui s’accroissent entre les régions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: quel rôle des politiques d’attractivité territoriale ?</a:t>
            </a:r>
          </a:p>
          <a:p>
            <a:pPr marL="285750" indent="-285750">
              <a:buFont typeface="Wingdings"/>
              <a:buChar char="à"/>
            </a:pPr>
            <a:endParaRPr lang="fr-FR" dirty="0" smtClean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285750" indent="-285750">
              <a:buFont typeface="Wingdings"/>
              <a:buChar char="à"/>
            </a:pPr>
            <a:r>
              <a:rPr lang="fr-FR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Un écart croissant entre le </a:t>
            </a:r>
            <a:r>
              <a:rPr lang="fr-FR" b="1" dirty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profil sociodémographique </a:t>
            </a:r>
            <a:r>
              <a:rPr lang="fr-FR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des territoires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, notamment entre le cœur des agglomérations et leur périphérie : une question d’accès au logement ?</a:t>
            </a:r>
          </a:p>
          <a:p>
            <a:endParaRPr lang="fr-FR" dirty="0">
              <a:latin typeface="Arial" panose="020B0604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 marL="285750" indent="-285750">
              <a:buFont typeface="Wingdings"/>
              <a:buChar char="à"/>
            </a:pPr>
            <a:r>
              <a:rPr lang="fr-FR" b="1" dirty="0" smtClean="0">
                <a:solidFill>
                  <a:srgbClr val="217D05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Des effets différents de la mobilité selon les individus 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: une nécessaire différenciation des politiques d’encouragement à la mobilité résidentielle…et un besoin d’aménagement du territoire renouvelé.</a:t>
            </a:r>
            <a:endParaRPr lang="fr-FR" dirty="0"/>
          </a:p>
          <a:p>
            <a:endParaRPr lang="fr-FR" dirty="0"/>
          </a:p>
        </p:txBody>
      </p:sp>
      <p:sp>
        <p:nvSpPr>
          <p:cNvPr id="5" name="Espace réservé du numéro de diapositive 2"/>
          <p:cNvSpPr>
            <a:spLocks noGrp="1"/>
          </p:cNvSpPr>
          <p:nvPr>
            <p:ph type="sldNum" sz="quarter" idx="4"/>
          </p:nvPr>
        </p:nvSpPr>
        <p:spPr>
          <a:xfrm>
            <a:off x="1906432" y="6469520"/>
            <a:ext cx="6986048" cy="221217"/>
          </a:xfrm>
        </p:spPr>
        <p:txBody>
          <a:bodyPr/>
          <a:lstStyle/>
          <a:p>
            <a:pPr algn="r"/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mobilités résidentielles en France –  Rapport 2018 de l’Observatoire des territoires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 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07/03/2019 </a:t>
            </a:r>
            <a:r>
              <a:rPr lang="fr-FR" b="1" dirty="0" smtClean="0">
                <a:solidFill>
                  <a:srgbClr val="F0800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fr-FR" b="1" dirty="0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fld id="{40B92A9B-D720-4794-A9CE-373D9C4B9CCC}" type="slidenum">
              <a:rPr lang="fr-FR" b="1" smtClean="0">
                <a:solidFill>
                  <a:srgbClr val="217D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r"/>
              <a:t>9</a:t>
            </a:fld>
            <a:endParaRPr lang="fr-FR" b="1" dirty="0">
              <a:solidFill>
                <a:srgbClr val="217D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2618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artie 3">
  <a:themeElements>
    <a:clrScheme name="CGET interne">
      <a:dk1>
        <a:srgbClr val="595959"/>
      </a:dk1>
      <a:lt1>
        <a:srgbClr val="F2F2F2"/>
      </a:lt1>
      <a:dk2>
        <a:srgbClr val="19358F"/>
      </a:dk2>
      <a:lt2>
        <a:srgbClr val="C9F0FF"/>
      </a:lt2>
      <a:accent1>
        <a:srgbClr val="00B0F0"/>
      </a:accent1>
      <a:accent2>
        <a:srgbClr val="FFC000"/>
      </a:accent2>
      <a:accent3>
        <a:srgbClr val="E42284"/>
      </a:accent3>
      <a:accent4>
        <a:srgbClr val="EB690B"/>
      </a:accent4>
      <a:accent5>
        <a:srgbClr val="2CCAB7"/>
      </a:accent5>
      <a:accent6>
        <a:srgbClr val="19358F"/>
      </a:accent6>
      <a:hlink>
        <a:srgbClr val="E42284"/>
      </a:hlink>
      <a:folHlink>
        <a:srgbClr val="00B0F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marL="0">
          <a:lnSpc>
            <a:spcPts val="2200"/>
          </a:lnSpc>
          <a:defRPr sz="1600" dirty="0">
            <a:solidFill>
              <a:srgbClr val="0A3B93"/>
            </a:solidFill>
            <a:cs typeface="Geneva" pitchFamily="7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11847</TotalTime>
  <Words>1899</Words>
  <Application>Microsoft Office PowerPoint</Application>
  <PresentationFormat>Affichage à l'écran (4:3)</PresentationFormat>
  <Paragraphs>153</Paragraphs>
  <Slides>9</Slides>
  <Notes>9</Notes>
  <HiddenSlides>0</HiddenSlides>
  <MMClips>0</MMClip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9</vt:i4>
      </vt:variant>
    </vt:vector>
  </HeadingPairs>
  <TitlesOfParts>
    <vt:vector size="11" baseType="lpstr">
      <vt:lpstr>Thème Office</vt:lpstr>
      <vt:lpstr>2_Partie 3</vt:lpstr>
      <vt:lpstr>Les mobilités résidentielles en France  Présentation  du rapport 2018  de l’Observatoire des territoires  Réunion des référents études des SGAR – 7 mars 2019 –  </vt:lpstr>
      <vt:lpstr>Qui déménage ? Quelques chiffres clé</vt:lpstr>
      <vt:lpstr>Qui déménage ? Quelques chiffres clé</vt:lpstr>
      <vt:lpstr>Qui déménage ? Quelques chiffres clé</vt:lpstr>
      <vt:lpstr>Des disparités interrégionales qui se creusent</vt:lpstr>
      <vt:lpstr>Des dynamiques locales plus homogènes…</vt:lpstr>
      <vt:lpstr>…mais une forte segmentation sociale</vt:lpstr>
      <vt:lpstr>Mobilité résidentielle et accès aux études/à l’emploi</vt:lpstr>
      <vt:lpstr>Quels enjeux pour les territoires ?</vt:lpstr>
    </vt:vector>
  </TitlesOfParts>
  <Company>Datar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L’Observatoire des territoires</dc:title>
  <dc:creator>HARAN Louise</dc:creator>
  <cp:lastModifiedBy>HARAN Louise</cp:lastModifiedBy>
  <cp:revision>977</cp:revision>
  <cp:lastPrinted>2019-03-07T08:55:01Z</cp:lastPrinted>
  <dcterms:created xsi:type="dcterms:W3CDTF">2016-10-13T09:16:05Z</dcterms:created>
  <dcterms:modified xsi:type="dcterms:W3CDTF">2019-03-07T08:57:04Z</dcterms:modified>
</cp:coreProperties>
</file>

<file path=docProps/thumbnail.jpeg>
</file>